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99"/>
    <a:srgbClr val="6600FF"/>
    <a:srgbClr val="006600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 autoAdjust="0"/>
    <p:restoredTop sz="98667" autoAdjust="0"/>
  </p:normalViewPr>
  <p:slideViewPr>
    <p:cSldViewPr>
      <p:cViewPr varScale="1">
        <p:scale>
          <a:sx n="81" d="100"/>
          <a:sy n="81" d="100"/>
        </p:scale>
        <p:origin x="18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81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062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800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47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229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283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99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305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83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911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1331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94468-0E0D-4608-9200-A4D288A45C39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C438D-616F-49BB-8A7D-70D3C77ECE0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303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36104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7030A0"/>
                </a:solidFill>
                <a:effectLst/>
                <a:latin typeface="華康雅藝體W6(P)"/>
                <a:cs typeface="Times New Roman"/>
              </a:rPr>
              <a:t> </a:t>
            </a:r>
            <a:r>
              <a:rPr lang="en-US" altLang="zh-TW" sz="3200" b="1" dirty="0">
                <a:solidFill>
                  <a:srgbClr val="00B0F0"/>
                </a:solidFill>
                <a:effectLst/>
                <a:latin typeface="華康雅藝體W6(P)"/>
                <a:cs typeface="Times New Roman"/>
              </a:rPr>
              <a:t>115</a:t>
            </a:r>
            <a:r>
              <a:rPr lang="zh-TW" altLang="en-US" sz="3200" b="1" dirty="0">
                <a:solidFill>
                  <a:srgbClr val="00B0F0"/>
                </a:solidFill>
                <a:ea typeface="華康雅藝體W6(P)"/>
                <a:cs typeface="Times New Roman"/>
              </a:rPr>
              <a:t>悅耆樂齡</a:t>
            </a:r>
            <a:r>
              <a:rPr lang="en-US" altLang="zh-TW" sz="3200" b="1" dirty="0">
                <a:solidFill>
                  <a:srgbClr val="00B0F0"/>
                </a:solidFill>
                <a:ea typeface="華康雅藝體W6(P)"/>
                <a:cs typeface="Times New Roman"/>
              </a:rPr>
              <a:t>9-10</a:t>
            </a:r>
            <a:r>
              <a:rPr lang="zh-TW" altLang="zh-TW" sz="3200" b="1" dirty="0">
                <a:solidFill>
                  <a:srgbClr val="00B0F0"/>
                </a:solidFill>
                <a:effectLst/>
                <a:ea typeface="華康雅藝體W6"/>
                <a:cs typeface="Times New Roman"/>
              </a:rPr>
              <a:t>月</a:t>
            </a:r>
            <a:r>
              <a:rPr lang="zh-TW" altLang="zh-TW" sz="3200" b="1" dirty="0">
                <a:solidFill>
                  <a:srgbClr val="00B0F0"/>
                </a:solidFill>
                <a:effectLst/>
                <a:ea typeface="華康雅藝體W6(P)"/>
                <a:cs typeface="Times New Roman"/>
              </a:rPr>
              <a:t>課表</a:t>
            </a:r>
            <a:endParaRPr lang="zh-TW" alt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397752"/>
              </p:ext>
            </p:extLst>
          </p:nvPr>
        </p:nvGraphicFramePr>
        <p:xfrm>
          <a:off x="611559" y="825380"/>
          <a:ext cx="7868539" cy="5923623"/>
        </p:xfrm>
        <a:graphic>
          <a:graphicData uri="http://schemas.openxmlformats.org/drawingml/2006/table">
            <a:tbl>
              <a:tblPr firstRow="1" firstCol="1" bandRow="1"/>
              <a:tblGrid>
                <a:gridCol w="86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1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1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179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0786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2000" b="1" kern="100" dirty="0">
                          <a:solidFill>
                            <a:srgbClr val="FFFFFF"/>
                          </a:solidFill>
                          <a:effectLst/>
                          <a:latin typeface="華康雅藝體W6"/>
                          <a:ea typeface="新細明體"/>
                          <a:cs typeface="Times New Roman"/>
                        </a:rPr>
                        <a:t>    </a:t>
                      </a:r>
                      <a:r>
                        <a:rPr lang="en-US" sz="2000" b="1" kern="100" dirty="0">
                          <a:solidFill>
                            <a:srgbClr val="FFFFFF"/>
                          </a:solidFill>
                          <a:effectLst/>
                          <a:latin typeface="華康雅藝體W6"/>
                          <a:ea typeface="新細明體"/>
                          <a:cs typeface="Times New Roman"/>
                        </a:rPr>
                        <a:t>09:30-11:30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kern="100" dirty="0">
                          <a:solidFill>
                            <a:srgbClr val="FFFFFF"/>
                          </a:solidFill>
                          <a:effectLst/>
                          <a:latin typeface="華康雅藝體W6"/>
                          <a:ea typeface="新細明體"/>
                          <a:cs typeface="Times New Roman"/>
                        </a:rPr>
                        <a:t> 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kern="100" dirty="0">
                          <a:solidFill>
                            <a:srgbClr val="FFFFFF"/>
                          </a:solidFill>
                          <a:effectLst/>
                          <a:latin typeface="華康雅藝體W6"/>
                          <a:ea typeface="新細明體"/>
                          <a:cs typeface="Times New Roman"/>
                        </a:rPr>
                        <a:t> </a:t>
                      </a:r>
                      <a:endParaRPr lang="zh-TW" sz="20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85725">
                        <a:lnSpc>
                          <a:spcPct val="150000"/>
                        </a:lnSpc>
                      </a:pPr>
                      <a:r>
                        <a:rPr lang="en-US" sz="2000" b="1" kern="100" dirty="0">
                          <a:solidFill>
                            <a:srgbClr val="FFFFFF"/>
                          </a:solidFill>
                          <a:effectLst/>
                          <a:latin typeface="華康雅藝體W6"/>
                          <a:ea typeface="新細明體"/>
                          <a:cs typeface="Times New Roman"/>
                        </a:rPr>
                        <a:t>     13:00-15:00</a:t>
                      </a:r>
                      <a:endParaRPr lang="zh-TW" altLang="en-US" dirty="0"/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78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9/29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二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solidFill>
                            <a:schemeClr val="tx1"/>
                          </a:solidFill>
                          <a:effectLst/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開學典禮</a:t>
                      </a:r>
                      <a:endParaRPr lang="zh-TW" sz="17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solidFill>
                            <a:schemeClr val="tx1"/>
                          </a:solidFill>
                          <a:effectLst/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新莊在地人文專題</a:t>
                      </a:r>
                      <a:endParaRPr lang="zh-TW" sz="1800" b="1" kern="100" dirty="0">
                        <a:effectLst/>
                        <a:latin typeface="微軟正黑體 Light" panose="020B0304030504040204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453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9/30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三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唸唱台灣老歌</a:t>
                      </a: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華康細圓體(P)" panose="020F0300000000000000" pitchFamily="34" charset="-120"/>
                          <a:ea typeface="華康細圓體(P)" panose="020F0300000000000000"/>
                          <a:cs typeface="Times New Roman"/>
                        </a:rPr>
                        <a:t>陶       笛 </a:t>
                      </a:r>
                      <a:r>
                        <a:rPr lang="en-US" altLang="zh-TW" sz="1800" b="1" kern="100" dirty="0">
                          <a:effectLst/>
                          <a:latin typeface="華康細圓體(P)" panose="020F0300000000000000" pitchFamily="34" charset="-120"/>
                          <a:ea typeface="華康細圓體(P)" panose="020F0300000000000000"/>
                          <a:cs typeface="Times New Roman"/>
                        </a:rPr>
                        <a:t>/</a:t>
                      </a:r>
                      <a:r>
                        <a:rPr lang="zh-TW" altLang="en-US" sz="1800" b="1" kern="100" dirty="0">
                          <a:effectLst/>
                          <a:latin typeface="華康細圓體(P)" panose="020F0300000000000000" pitchFamily="34" charset="-120"/>
                          <a:ea typeface="華康細圓體(P)" panose="020F0300000000000000"/>
                          <a:cs typeface="Times New Roman"/>
                        </a:rPr>
                        <a:t> 運動保健</a:t>
                      </a:r>
                      <a:endParaRPr lang="zh-TW" sz="1800" b="1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6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10/6</a:t>
                      </a:r>
                      <a:endParaRPr lang="zh-TW" alt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二</a:t>
                      </a:r>
                      <a:r>
                        <a:rPr lang="en-US" altLang="zh-TW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)</a:t>
                      </a:r>
                      <a:endParaRPr lang="zh-TW" altLang="zh-TW" sz="1400" b="1" kern="1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健康心理學專題</a:t>
                      </a:r>
                      <a:endParaRPr lang="en-US" altLang="zh-TW" sz="17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 </a:t>
                      </a: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物理專題</a:t>
                      </a:r>
                      <a:endParaRPr lang="zh-TW" altLang="zh-TW" sz="1800" b="1" kern="100" dirty="0">
                        <a:solidFill>
                          <a:srgbClr val="00B05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453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10/7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三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海外旅遊醫療經驗初探</a:t>
                      </a:r>
                      <a:endParaRPr lang="zh-TW" sz="1700" b="1" kern="100" dirty="0">
                        <a:solidFill>
                          <a:schemeClr val="tx1"/>
                        </a:solidFill>
                        <a:effectLst/>
                        <a:latin typeface="華康細圓體" panose="020F0309000000000000" pitchFamily="49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陶      笛 </a:t>
                      </a:r>
                      <a:r>
                        <a:rPr lang="en-US" altLang="zh-TW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/</a:t>
                      </a: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 </a:t>
                      </a:r>
                      <a:r>
                        <a:rPr lang="zh-TW" altLang="en-US" sz="1800" b="1" kern="100" dirty="0">
                          <a:effectLst/>
                          <a:latin typeface="華康細圓體(P)" panose="020F0300000000000000" pitchFamily="34" charset="-120"/>
                          <a:ea typeface="華康細圓體(P)" panose="020F0300000000000000"/>
                          <a:cs typeface="Times New Roman"/>
                        </a:rPr>
                        <a:t>運動保健 </a:t>
                      </a:r>
                      <a:endParaRPr lang="zh-TW" altLang="zh-TW" sz="1800" b="1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10/13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二</a:t>
                      </a:r>
                      <a:r>
                        <a:rPr lang="en-US" altLang="zh-TW" sz="1400" b="1" kern="100" dirty="0">
                          <a:effectLst/>
                          <a:latin typeface="+mn-lt"/>
                          <a:ea typeface="+mn-ea"/>
                          <a:cs typeface="Times New Roman"/>
                        </a:rPr>
                        <a:t>)</a:t>
                      </a:r>
                      <a:endParaRPr lang="zh-TW" altLang="zh-TW" sz="1400" b="1" kern="1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健康心理學專題</a:t>
                      </a:r>
                      <a:endParaRPr lang="en-US" altLang="zh-TW" sz="17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物理專題</a:t>
                      </a: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453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10/14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三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solidFill>
                            <a:schemeClr val="tx1"/>
                          </a:solidFill>
                          <a:effectLst/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青銀共學 紓壓工作坊</a:t>
                      </a:r>
                      <a:r>
                        <a:rPr lang="en-US" altLang="zh-TW" sz="1200" b="1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9:00-12:00</a:t>
                      </a:r>
                      <a:endParaRPr lang="zh-TW" sz="1200" b="0" kern="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華康細圓體" panose="020F0309000000000000" pitchFamily="49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陶      笛</a:t>
                      </a:r>
                      <a:r>
                        <a:rPr lang="en-US" altLang="zh-TW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/</a:t>
                      </a:r>
                      <a:r>
                        <a:rPr lang="zh-TW" altLang="en-US" sz="1800" b="1" kern="100" dirty="0">
                          <a:effectLst/>
                          <a:latin typeface="微軟正黑體 Light" panose="020B0304030504040204" pitchFamily="34" charset="-120"/>
                          <a:ea typeface="華康細圓體(P)" panose="020F0300000000000000"/>
                          <a:cs typeface="Times New Roman"/>
                        </a:rPr>
                        <a:t> 運動保健</a:t>
                      </a:r>
                      <a:endParaRPr lang="zh-TW" sz="1800" b="1" kern="100" dirty="0">
                        <a:effectLst/>
                        <a:latin typeface="微軟正黑體 Light" panose="020B0304030504040204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774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10/20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二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醫療專題</a:t>
                      </a:r>
                      <a:endParaRPr lang="zh-TW" sz="1700" b="1" kern="100" dirty="0">
                        <a:solidFill>
                          <a:schemeClr val="tx1"/>
                        </a:solidFill>
                        <a:effectLst/>
                        <a:latin typeface="華康細圓體" panose="020F0309000000000000" pitchFamily="49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電影欣賞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05190"/>
                  </a:ext>
                </a:extLst>
              </a:tr>
              <a:tr h="597599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10/21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三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solidFill>
                            <a:schemeClr val="tx1"/>
                          </a:solidFill>
                          <a:effectLst/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藝術治療專題</a:t>
                      </a:r>
                      <a:endParaRPr lang="zh-TW" sz="1700" b="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陶      笛 </a:t>
                      </a:r>
                      <a:r>
                        <a:rPr lang="en-US" alt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 運動保健 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957540"/>
                  </a:ext>
                </a:extLst>
              </a:tr>
              <a:tr h="244407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10/27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二</a:t>
                      </a:r>
                      <a:r>
                        <a:rPr lang="en-US" altLang="zh-TW" sz="1400" b="1" kern="100" dirty="0">
                          <a:effectLst/>
                          <a:latin typeface="Calibri"/>
                          <a:ea typeface="新細明體"/>
                          <a:cs typeface="Times New Roman"/>
                        </a:rPr>
                        <a:t>)</a:t>
                      </a: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電影賞晰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1700" b="1" kern="100" dirty="0">
                        <a:solidFill>
                          <a:schemeClr val="tx1"/>
                        </a:solidFill>
                        <a:effectLst/>
                        <a:latin typeface="華康細圓體" panose="020F0309000000000000" pitchFamily="49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資訊專題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72055"/>
                  </a:ext>
                </a:extLst>
              </a:tr>
              <a:tr h="593586"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800" b="1" kern="100" dirty="0">
                          <a:effectLst/>
                          <a:latin typeface="Arial Unicode MS" panose="020B0604020202020204" pitchFamily="34" charset="-120"/>
                          <a:ea typeface="Arial Unicode MS" panose="020B0604020202020204" pitchFamily="34" charset="-120"/>
                          <a:cs typeface="Arial Unicode MS" panose="020B0604020202020204" pitchFamily="34" charset="-120"/>
                        </a:rPr>
                        <a:t>10/28</a:t>
                      </a:r>
                      <a:endParaRPr lang="zh-TW" sz="1800" b="1" kern="100" dirty="0">
                        <a:effectLst/>
                        <a:latin typeface="Arial Unicode MS" panose="020B0604020202020204" pitchFamily="34" charset="-120"/>
                        <a:ea typeface="Arial Unicode MS" panose="020B0604020202020204" pitchFamily="34" charset="-120"/>
                        <a:cs typeface="Arial Unicode MS" panose="020B0604020202020204" pitchFamily="34" charset="-120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00" dirty="0">
                          <a:effectLst/>
                          <a:latin typeface="+mn-lt"/>
                          <a:ea typeface="新細明體"/>
                          <a:cs typeface="Times New Roman"/>
                        </a:rPr>
                        <a:t>(</a:t>
                      </a:r>
                      <a:r>
                        <a:rPr lang="zh-TW" altLang="en-US" sz="1400" b="1" kern="100" dirty="0">
                          <a:effectLst/>
                          <a:latin typeface="+mn-lt"/>
                          <a:ea typeface="新細明體"/>
                          <a:cs typeface="Times New Roman"/>
                        </a:rPr>
                        <a:t>三</a:t>
                      </a:r>
                      <a:r>
                        <a:rPr lang="en-US" altLang="zh-TW" sz="1400" b="1" kern="100" dirty="0">
                          <a:effectLst/>
                          <a:latin typeface="+mn-lt"/>
                          <a:ea typeface="新細明體"/>
                          <a:cs typeface="Times New Roman"/>
                        </a:rPr>
                        <a:t>)</a:t>
                      </a:r>
                      <a:endParaRPr lang="zh-TW" altLang="zh-TW" sz="1400" b="1" kern="100" dirty="0">
                        <a:effectLst/>
                        <a:latin typeface="+mn-lt"/>
                        <a:ea typeface="新細明體"/>
                        <a:cs typeface="Times New Roman"/>
                      </a:endParaRPr>
                    </a:p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400" b="1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700" b="1" kern="100" dirty="0">
                          <a:solidFill>
                            <a:schemeClr val="tx1"/>
                          </a:solidFill>
                          <a:effectLst/>
                          <a:latin typeface="華康細圓體" panose="020F0309000000000000" pitchFamily="49" charset="-120"/>
                          <a:ea typeface="華康細圓體(P)" panose="020F0300000000000000"/>
                          <a:cs typeface="Times New Roman"/>
                        </a:rPr>
                        <a:t>失智標靶治療</a:t>
                      </a:r>
                      <a:endParaRPr lang="zh-TW" sz="1700" b="1" kern="100" dirty="0">
                        <a:solidFill>
                          <a:schemeClr val="tx1"/>
                        </a:solidFill>
                        <a:effectLst/>
                        <a:latin typeface="華康細圓體" panose="020F0309000000000000" pitchFamily="49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endParaRPr lang="zh-TW" sz="1800" b="0" kern="100" dirty="0">
                        <a:effectLst/>
                        <a:latin typeface="華康細圓體(P)" panose="020F0300000000000000" pitchFamily="34" charset="-120"/>
                        <a:ea typeface="華康細圓體(P)" panose="020F0300000000000000"/>
                        <a:cs typeface="Times New Roman"/>
                      </a:endParaRPr>
                    </a:p>
                  </a:txBody>
                  <a:tcPr marL="58871" marR="588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陶      笛 </a:t>
                      </a:r>
                      <a:r>
                        <a:rPr lang="en-US" altLang="zh-TW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/</a:t>
                      </a:r>
                      <a:r>
                        <a:rPr lang="zh-TW" altLang="en-US" sz="18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/>
                        </a:rPr>
                        <a:t> 運動保健 </a:t>
                      </a:r>
                      <a:endParaRPr lang="zh-TW" sz="18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/>
                      </a:endParaRPr>
                    </a:p>
                  </a:txBody>
                  <a:tcPr marL="58871" marR="58871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014236"/>
                  </a:ext>
                </a:extLst>
              </a:tr>
            </a:tbl>
          </a:graphicData>
        </a:graphic>
      </p:graphicFrame>
      <p:pic>
        <p:nvPicPr>
          <p:cNvPr id="7" name="Picture 1" descr="C:\Users\USER\Desktop\152729632174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182"/>
            <a:ext cx="1547664" cy="95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Users\USER\Desktop\15272963217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-126104"/>
            <a:ext cx="1547664" cy="96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14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132</Words>
  <Application>Microsoft Office PowerPoint</Application>
  <PresentationFormat>如螢幕大小 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2" baseType="lpstr">
      <vt:lpstr>Arial Unicode MS</vt:lpstr>
      <vt:lpstr>華康細圓體</vt:lpstr>
      <vt:lpstr>華康細圓體(P)</vt:lpstr>
      <vt:lpstr>華康雅藝體W6</vt:lpstr>
      <vt:lpstr>華康雅藝體W6(P)</vt:lpstr>
      <vt:lpstr>微軟正黑體</vt:lpstr>
      <vt:lpstr>微軟正黑體 Light</vt:lpstr>
      <vt:lpstr>標楷體</vt:lpstr>
      <vt:lpstr>Arial</vt:lpstr>
      <vt:lpstr>Calibri</vt:lpstr>
      <vt:lpstr>Office 佈景主題</vt:lpstr>
      <vt:lpstr> 115悅耆樂齡9-10月課表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109 樂齡大學 9․10月課表</dc:title>
  <dc:creator>USER</dc:creator>
  <cp:lastModifiedBy>FJUCUSER240907A</cp:lastModifiedBy>
  <cp:revision>70</cp:revision>
  <dcterms:created xsi:type="dcterms:W3CDTF">2020-09-21T09:02:54Z</dcterms:created>
  <dcterms:modified xsi:type="dcterms:W3CDTF">2026-09-22T03:28:03Z</dcterms:modified>
</cp:coreProperties>
</file>